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92" r:id="rId11"/>
    <p:sldId id="266" r:id="rId12"/>
    <p:sldId id="267" r:id="rId13"/>
    <p:sldId id="268" r:id="rId14"/>
    <p:sldId id="269" r:id="rId15"/>
    <p:sldId id="270" r:id="rId16"/>
    <p:sldId id="271" r:id="rId17"/>
    <p:sldId id="286" r:id="rId18"/>
    <p:sldId id="287" r:id="rId19"/>
    <p:sldId id="289" r:id="rId20"/>
    <p:sldId id="272" r:id="rId21"/>
    <p:sldId id="273" r:id="rId22"/>
    <p:sldId id="290" r:id="rId23"/>
    <p:sldId id="274" r:id="rId24"/>
    <p:sldId id="275" r:id="rId25"/>
    <p:sldId id="277" r:id="rId26"/>
    <p:sldId id="285" r:id="rId27"/>
    <p:sldId id="278" r:id="rId28"/>
    <p:sldId id="276" r:id="rId29"/>
    <p:sldId id="291" r:id="rId30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11" autoAdjust="0"/>
    <p:restoredTop sz="94660"/>
  </p:normalViewPr>
  <p:slideViewPr>
    <p:cSldViewPr>
      <p:cViewPr>
        <p:scale>
          <a:sx n="100" d="100"/>
          <a:sy n="100" d="100"/>
        </p:scale>
        <p:origin x="-1838" y="1531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9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5EC1C-43DE-49E3-BCA3-3FEA290679B4}" type="datetimeFigureOut">
              <a:rPr lang="ru-RU" smtClean="0"/>
              <a:t>22.03.2023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43C18-B11E-4185-A2CB-6B4E4E44679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1016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5EC1C-43DE-49E3-BCA3-3FEA290679B4}" type="datetimeFigureOut">
              <a:rPr lang="ru-RU" smtClean="0"/>
              <a:t>22.03.2023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43C18-B11E-4185-A2CB-6B4E4E44679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8284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6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6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5EC1C-43DE-49E3-BCA3-3FEA290679B4}" type="datetimeFigureOut">
              <a:rPr lang="ru-RU" smtClean="0"/>
              <a:t>22.03.2023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43C18-B11E-4185-A2CB-6B4E4E44679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0500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5EC1C-43DE-49E3-BCA3-3FEA290679B4}" type="datetimeFigureOut">
              <a:rPr lang="ru-RU" smtClean="0"/>
              <a:t>22.03.2023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43C18-B11E-4185-A2CB-6B4E4E44679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3781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20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5EC1C-43DE-49E3-BCA3-3FEA290679B4}" type="datetimeFigureOut">
              <a:rPr lang="ru-RU" smtClean="0"/>
              <a:t>22.03.2023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43C18-B11E-4185-A2CB-6B4E4E44679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7594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42900" y="2133602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2133602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5EC1C-43DE-49E3-BCA3-3FEA290679B4}" type="datetimeFigureOut">
              <a:rPr lang="ru-RU" smtClean="0"/>
              <a:t>22.03.2023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43C18-B11E-4185-A2CB-6B4E4E44679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8818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1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2901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70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483770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5EC1C-43DE-49E3-BCA3-3FEA290679B4}" type="datetimeFigureOut">
              <a:rPr lang="ru-RU" smtClean="0"/>
              <a:t>22.03.2023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43C18-B11E-4185-A2CB-6B4E4E44679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3315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5EC1C-43DE-49E3-BCA3-3FEA290679B4}" type="datetimeFigureOut">
              <a:rPr lang="ru-RU" smtClean="0"/>
              <a:t>22.03.2023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43C18-B11E-4185-A2CB-6B4E4E44679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3186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5EC1C-43DE-49E3-BCA3-3FEA290679B4}" type="datetimeFigureOut">
              <a:rPr lang="ru-RU" smtClean="0"/>
              <a:t>22.03.2023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43C18-B11E-4185-A2CB-6B4E4E44679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7499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1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81288" y="364069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1" y="1913469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5EC1C-43DE-49E3-BCA3-3FEA290679B4}" type="datetimeFigureOut">
              <a:rPr lang="ru-RU" smtClean="0"/>
              <a:t>22.03.2023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43C18-B11E-4185-A2CB-6B4E4E44679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5065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5EC1C-43DE-49E3-BCA3-3FEA290679B4}" type="datetimeFigureOut">
              <a:rPr lang="ru-RU" smtClean="0"/>
              <a:t>22.03.2023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43C18-B11E-4185-A2CB-6B4E4E44679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862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2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6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5EC1C-43DE-49E3-BCA3-3FEA290679B4}" type="datetimeFigureOut">
              <a:rPr lang="ru-RU" smtClean="0"/>
              <a:t>22.03.2023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6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6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43C18-B11E-4185-A2CB-6B4E4E44679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0631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hdphoto" Target="../media/hdphoto8.wdp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gif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8670" y="1211629"/>
            <a:ext cx="5829300" cy="1960033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Портфолио педагога</a:t>
            </a:r>
            <a:endParaRPr lang="ru-RU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08721" y="3419873"/>
            <a:ext cx="5202578" cy="5064563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Атековой</a:t>
            </a:r>
          </a:p>
          <a:p>
            <a:r>
              <a:rPr lang="ru-RU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Фариды</a:t>
            </a:r>
          </a:p>
          <a:p>
            <a:r>
              <a:rPr lang="ru-RU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Батыровны</a:t>
            </a:r>
            <a:endParaRPr lang="ru-RU" sz="7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610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6712" y="1115616"/>
            <a:ext cx="5616624" cy="720197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baseline="-25000" dirty="0">
                <a:solidFill>
                  <a:srgbClr val="FF0000"/>
                </a:solidFill>
              </a:rPr>
              <a:t>Эссе на конкурс «Воспитатель года»</a:t>
            </a:r>
            <a:endParaRPr lang="ru-RU" sz="2400" dirty="0">
              <a:solidFill>
                <a:srgbClr val="FF0000"/>
              </a:solidFill>
            </a:endParaRPr>
          </a:p>
          <a:p>
            <a:r>
              <a:rPr lang="ru-RU" baseline="-25000" dirty="0"/>
              <a:t>Мой девиз: «Я знаю</a:t>
            </a:r>
            <a:r>
              <a:rPr lang="ru-RU" baseline="-25000" dirty="0" smtClean="0"/>
              <a:t>, я </a:t>
            </a:r>
            <a:r>
              <a:rPr lang="ru-RU" baseline="-25000" dirty="0"/>
              <a:t>не напрасно тружусь</a:t>
            </a:r>
            <a:r>
              <a:rPr lang="ru-RU" baseline="-25000" dirty="0" smtClean="0"/>
              <a:t>, я-воспитатель </a:t>
            </a:r>
            <a:r>
              <a:rPr lang="ru-RU" baseline="-25000" dirty="0"/>
              <a:t>и</a:t>
            </a:r>
            <a:endParaRPr lang="ru-RU" dirty="0"/>
          </a:p>
          <a:p>
            <a:r>
              <a:rPr lang="ru-RU" baseline="-25000" dirty="0"/>
              <a:t>этим горжусь!»</a:t>
            </a:r>
            <a:endParaRPr lang="ru-RU" dirty="0"/>
          </a:p>
          <a:p>
            <a:r>
              <a:rPr lang="ru-RU" baseline="-25000" dirty="0"/>
              <a:t>Мое эссе «Я-воспитатель».</a:t>
            </a:r>
            <a:endParaRPr lang="ru-RU" dirty="0"/>
          </a:p>
          <a:p>
            <a:r>
              <a:rPr lang="ru-RU" baseline="-25000" dirty="0"/>
              <a:t>Воспитатель-это Мама</a:t>
            </a:r>
            <a:r>
              <a:rPr lang="ru-RU" baseline="-25000" dirty="0" smtClean="0"/>
              <a:t>, друг, наставник</a:t>
            </a:r>
            <a:r>
              <a:rPr lang="ru-RU" baseline="-25000" dirty="0"/>
              <a:t>! Воспитатель-это не только профессия</a:t>
            </a:r>
            <a:r>
              <a:rPr lang="ru-RU" baseline="-25000" dirty="0" smtClean="0"/>
              <a:t>, это </a:t>
            </a:r>
            <a:r>
              <a:rPr lang="ru-RU" baseline="-25000" dirty="0"/>
              <a:t>состояние души.</a:t>
            </a:r>
            <a:endParaRPr lang="ru-RU" dirty="0"/>
          </a:p>
          <a:p>
            <a:r>
              <a:rPr lang="ru-RU" baseline="-25000" dirty="0"/>
              <a:t>В соответствии с этим, в своей работе активно стараюсь развивать профессиональную </a:t>
            </a:r>
            <a:r>
              <a:rPr lang="ru-RU" baseline="-25000" dirty="0" smtClean="0"/>
              <a:t>компетентность, подходить </a:t>
            </a:r>
            <a:r>
              <a:rPr lang="ru-RU" baseline="-25000" dirty="0"/>
              <a:t>к системе </a:t>
            </a:r>
            <a:r>
              <a:rPr lang="ru-RU" baseline="-25000" dirty="0" smtClean="0"/>
              <a:t>образования, расширяя, сформированные </a:t>
            </a:r>
            <a:r>
              <a:rPr lang="ru-RU" baseline="-25000" dirty="0"/>
              <a:t>шаблоны</a:t>
            </a:r>
            <a:r>
              <a:rPr lang="ru-RU" baseline="-25000" dirty="0" smtClean="0"/>
              <a:t>, быть </a:t>
            </a:r>
            <a:r>
              <a:rPr lang="ru-RU" baseline="-25000" dirty="0"/>
              <a:t>творческой .</a:t>
            </a:r>
            <a:endParaRPr lang="ru-RU" dirty="0"/>
          </a:p>
          <a:p>
            <a:r>
              <a:rPr lang="ru-RU" baseline="-25000" dirty="0"/>
              <a:t>«Дети должны жить в мире красоты</a:t>
            </a:r>
            <a:r>
              <a:rPr lang="ru-RU" baseline="-25000" dirty="0" smtClean="0"/>
              <a:t>, игры, сказки, музыки, рисунка, фантазии, творчества»</a:t>
            </a:r>
            <a:r>
              <a:rPr lang="ru-RU" dirty="0" smtClean="0"/>
              <a:t> </a:t>
            </a:r>
            <a:r>
              <a:rPr lang="ru-RU" baseline="-25000" dirty="0" smtClean="0"/>
              <a:t>писал </a:t>
            </a:r>
            <a:r>
              <a:rPr lang="ru-RU" baseline="-25000" dirty="0" err="1"/>
              <a:t>В.А.Сухомлинский</a:t>
            </a:r>
            <a:r>
              <a:rPr lang="ru-RU" baseline="-25000" dirty="0" smtClean="0"/>
              <a:t>. А </a:t>
            </a:r>
            <a:r>
              <a:rPr lang="ru-RU" baseline="-25000" dirty="0"/>
              <a:t>моя задача-создать условия для желания детей </a:t>
            </a:r>
            <a:r>
              <a:rPr lang="ru-RU" baseline="-25000" dirty="0" smtClean="0"/>
              <a:t>говорить, познавать </a:t>
            </a:r>
            <a:r>
              <a:rPr lang="ru-RU" baseline="-25000" dirty="0"/>
              <a:t>новое! Для этого стараюсь находиться в постоянном поиске новых идей и подходов</a:t>
            </a:r>
            <a:r>
              <a:rPr lang="ru-RU" baseline="-25000" dirty="0" smtClean="0"/>
              <a:t>. Я </a:t>
            </a:r>
            <a:r>
              <a:rPr lang="ru-RU" baseline="-25000" dirty="0"/>
              <a:t>должна быть интересна детям.</a:t>
            </a:r>
            <a:endParaRPr lang="ru-RU" dirty="0"/>
          </a:p>
          <a:p>
            <a:r>
              <a:rPr lang="ru-RU" baseline="-25000" dirty="0"/>
              <a:t>Считаю</a:t>
            </a:r>
            <a:r>
              <a:rPr lang="ru-RU" baseline="-25000" dirty="0" smtClean="0"/>
              <a:t>, что </a:t>
            </a:r>
            <a:r>
              <a:rPr lang="ru-RU" baseline="-25000" dirty="0"/>
              <a:t>для ребенка в саду важно все</a:t>
            </a:r>
            <a:r>
              <a:rPr lang="ru-RU" baseline="-25000" dirty="0" smtClean="0"/>
              <a:t>, даже </a:t>
            </a:r>
            <a:r>
              <a:rPr lang="ru-RU" baseline="-25000" dirty="0"/>
              <a:t>моя речь и настроение взрослого</a:t>
            </a:r>
            <a:r>
              <a:rPr lang="ru-RU" baseline="-25000" dirty="0" smtClean="0"/>
              <a:t>. Поэтому, для </a:t>
            </a:r>
            <a:r>
              <a:rPr lang="ru-RU" baseline="-25000" dirty="0"/>
              <a:t>него очень важно</a:t>
            </a:r>
            <a:r>
              <a:rPr lang="ru-RU" baseline="-25000" dirty="0" smtClean="0"/>
              <a:t>, как </a:t>
            </a:r>
            <a:r>
              <a:rPr lang="ru-RU" baseline="-25000" dirty="0"/>
              <a:t>его встречают</a:t>
            </a:r>
            <a:r>
              <a:rPr lang="ru-RU" baseline="-25000" dirty="0" smtClean="0"/>
              <a:t>, рады </a:t>
            </a:r>
            <a:r>
              <a:rPr lang="ru-RU" baseline="-25000" dirty="0"/>
              <a:t>ли ему сегодня? Будут ли на него кричать</a:t>
            </a:r>
            <a:r>
              <a:rPr lang="ru-RU" baseline="-25000" dirty="0" smtClean="0"/>
              <a:t>? Будет </a:t>
            </a:r>
            <a:r>
              <a:rPr lang="ru-RU" baseline="-25000" dirty="0"/>
              <a:t>ли интересно</a:t>
            </a:r>
            <a:r>
              <a:rPr lang="ru-RU" baseline="-25000" dirty="0" smtClean="0"/>
              <a:t>? Поэтому </a:t>
            </a:r>
            <a:r>
              <a:rPr lang="ru-RU" baseline="-25000" dirty="0"/>
              <a:t>в своей работе стараюсь проявлять чуткость и доброжелательность</a:t>
            </a:r>
            <a:r>
              <a:rPr lang="ru-RU" baseline="-25000" dirty="0" smtClean="0"/>
              <a:t>, чтобы </a:t>
            </a:r>
            <a:r>
              <a:rPr lang="ru-RU" baseline="-25000" dirty="0"/>
              <a:t>преодолевать все преграды.</a:t>
            </a:r>
            <a:endParaRPr lang="ru-RU" dirty="0"/>
          </a:p>
          <a:p>
            <a:r>
              <a:rPr lang="ru-RU" baseline="-25000" dirty="0"/>
              <a:t>Профессия воспитателя многогранна .На работе я психолог</a:t>
            </a:r>
            <a:r>
              <a:rPr lang="ru-RU" baseline="-25000" dirty="0" smtClean="0"/>
              <a:t>, и </a:t>
            </a:r>
            <a:r>
              <a:rPr lang="ru-RU" baseline="-25000" dirty="0"/>
              <a:t>артист</a:t>
            </a:r>
            <a:r>
              <a:rPr lang="ru-RU" baseline="-25000" dirty="0" smtClean="0"/>
              <a:t>, и </a:t>
            </a:r>
            <a:r>
              <a:rPr lang="ru-RU" baseline="-25000" dirty="0"/>
              <a:t>творец!</a:t>
            </a:r>
            <a:endParaRPr lang="ru-RU" dirty="0"/>
          </a:p>
          <a:p>
            <a:r>
              <a:rPr lang="ru-RU" baseline="-25000" dirty="0"/>
              <a:t>Надо любить детей</a:t>
            </a:r>
            <a:r>
              <a:rPr lang="ru-RU" baseline="-25000" dirty="0" smtClean="0"/>
              <a:t>, любить </a:t>
            </a:r>
            <a:r>
              <a:rPr lang="ru-RU" baseline="-25000" dirty="0"/>
              <a:t>свою работу искать новое</a:t>
            </a:r>
            <a:r>
              <a:rPr lang="ru-RU" baseline="-25000" dirty="0" smtClean="0"/>
              <a:t>, работать </a:t>
            </a:r>
            <a:r>
              <a:rPr lang="ru-RU" baseline="-25000" dirty="0"/>
              <a:t>над собой</a:t>
            </a:r>
            <a:r>
              <a:rPr lang="ru-RU" baseline="-25000" dirty="0" smtClean="0"/>
              <a:t>.</a:t>
            </a:r>
          </a:p>
          <a:p>
            <a:r>
              <a:rPr lang="ru-RU" baseline="-25000" dirty="0" smtClean="0"/>
              <a:t>Воспитатель по </a:t>
            </a:r>
            <a:r>
              <a:rPr lang="ru-RU" i="1" baseline="-25000" dirty="0" smtClean="0"/>
              <a:t>моему </a:t>
            </a:r>
            <a:r>
              <a:rPr lang="ru-RU" baseline="-25000" dirty="0" smtClean="0"/>
              <a:t>мнению-уникальная </a:t>
            </a:r>
            <a:r>
              <a:rPr lang="ru-RU" baseline="-25000" dirty="0"/>
              <a:t>профессия ,в основе которой лежит огромнейшая ответственность за непосредственное </a:t>
            </a:r>
            <a:r>
              <a:rPr lang="ru-RU" baseline="-25000" dirty="0" smtClean="0"/>
              <a:t> участие </a:t>
            </a:r>
            <a:r>
              <a:rPr lang="ru-RU" baseline="-25000" dirty="0"/>
              <a:t>в начальном формировании маленького человека.</a:t>
            </a:r>
            <a:endParaRPr lang="ru-RU" dirty="0"/>
          </a:p>
          <a:p>
            <a:r>
              <a:rPr lang="ru-RU" baseline="-25000" dirty="0"/>
              <a:t>Вот уже 19 лет я рядом с ними</a:t>
            </a:r>
            <a:r>
              <a:rPr lang="ru-RU" baseline="-25000" dirty="0" smtClean="0"/>
              <a:t>, добрыми </a:t>
            </a:r>
            <a:r>
              <a:rPr lang="ru-RU" baseline="-25000" dirty="0"/>
              <a:t>и любознательными.</a:t>
            </a:r>
            <a:endParaRPr lang="ru-RU" dirty="0"/>
          </a:p>
          <a:p>
            <a:r>
              <a:rPr lang="ru-RU" baseline="-25000" dirty="0"/>
              <a:t>Моя профессия позволяет оставаться мне в душе ребенком</a:t>
            </a:r>
            <a:r>
              <a:rPr lang="ru-RU" baseline="-25000" dirty="0" smtClean="0"/>
              <a:t>, сохраняя </a:t>
            </a:r>
            <a:r>
              <a:rPr lang="ru-RU" baseline="-25000" dirty="0"/>
              <a:t>детское видение мира.</a:t>
            </a:r>
            <a:endParaRPr lang="ru-RU" dirty="0"/>
          </a:p>
          <a:p>
            <a:r>
              <a:rPr lang="ru-RU" baseline="-25000" dirty="0"/>
              <a:t>В процессе воспитания родители и </a:t>
            </a:r>
            <a:r>
              <a:rPr lang="ru-RU" baseline="-25000" dirty="0" smtClean="0"/>
              <a:t>педагоги единое </a:t>
            </a:r>
            <a:r>
              <a:rPr lang="ru-RU" baseline="-25000" dirty="0"/>
              <a:t>целое</a:t>
            </a:r>
            <a:r>
              <a:rPr lang="ru-RU" baseline="-25000" dirty="0" smtClean="0"/>
              <a:t>, мы </a:t>
            </a:r>
            <a:r>
              <a:rPr lang="ru-RU" baseline="-25000" dirty="0"/>
              <a:t>хорошо дополняем друг друга </a:t>
            </a:r>
            <a:r>
              <a:rPr lang="ru-RU" baseline="-25000" dirty="0" smtClean="0"/>
              <a:t>. Доверяя </a:t>
            </a:r>
            <a:r>
              <a:rPr lang="ru-RU" baseline="-25000" dirty="0"/>
              <a:t>друг другу мы помогаем сделать мир ребенка безопасным и увлекательным.</a:t>
            </a:r>
            <a:endParaRPr lang="ru-RU" dirty="0"/>
          </a:p>
          <a:p>
            <a:r>
              <a:rPr lang="ru-RU" baseline="-25000" dirty="0"/>
              <a:t>Дети-самая большая ценность на земле</a:t>
            </a:r>
            <a:r>
              <a:rPr lang="ru-RU" baseline="-25000" dirty="0" smtClean="0"/>
              <a:t>, это </a:t>
            </a:r>
            <a:r>
              <a:rPr lang="ru-RU" baseline="-25000" dirty="0"/>
              <a:t>то</a:t>
            </a:r>
            <a:r>
              <a:rPr lang="ru-RU" baseline="-25000" dirty="0" smtClean="0"/>
              <a:t>, во </a:t>
            </a:r>
            <a:r>
              <a:rPr lang="ru-RU" baseline="-25000" dirty="0"/>
              <a:t>имя кого мы живем.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9107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83646" y="1691682"/>
            <a:ext cx="4090735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Проект в</a:t>
            </a:r>
          </a:p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средней группе </a:t>
            </a:r>
          </a:p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МКДОУ Ясли-сад </a:t>
            </a:r>
          </a:p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«Солнышко»</a:t>
            </a:r>
          </a:p>
          <a:p>
            <a:pPr algn="ctr"/>
            <a: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«Осень золотая»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194" name="Picture 2" descr="C:\Users\Бухгалтерия\Downloads\368888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04"/>
          <a:stretch/>
        </p:blipFill>
        <p:spPr bwMode="auto">
          <a:xfrm>
            <a:off x="1404214" y="4861779"/>
            <a:ext cx="4300142" cy="304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82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Другие компьютеры\Ноутбук\солнышко\сотрудники\Фарида\портфолио\1111 - 001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8" t="6644" r="7885" b="26857"/>
          <a:stretch/>
        </p:blipFill>
        <p:spPr bwMode="auto">
          <a:xfrm>
            <a:off x="980729" y="1259632"/>
            <a:ext cx="2570806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9219" name="Picture 3" descr="G:\Другие компьютеры\Ноутбук\солнышко\сотрудники\Фарида\портфолио\1111 - 00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2" t="4009" r="6432" b="19669"/>
          <a:stretch/>
        </p:blipFill>
        <p:spPr bwMode="auto">
          <a:xfrm>
            <a:off x="2924945" y="4572001"/>
            <a:ext cx="2952328" cy="36524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9220" name="Picture 4" descr="C:\Users\Бухгалтерия\Downloads\1660353960_83-klubmama-ru-p-podelka-iz-bumagi-klei-nozhnitsi-legkaya-f-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752" y="4788024"/>
            <a:ext cx="1443766" cy="108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79213" y="1230891"/>
            <a:ext cx="2658099" cy="34163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Художественно-эстетическое развитие ООД «Осенние деревья», (обрывная аппликация)</a:t>
            </a:r>
          </a:p>
          <a:p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Цель: Учить детей создавать красивый образ осеннего дерева.</a:t>
            </a:r>
          </a:p>
          <a:p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Продолжать освоение обрывной техники аппликации.</a:t>
            </a:r>
          </a:p>
        </p:txBody>
      </p:sp>
    </p:spTree>
    <p:extLst>
      <p:ext uri="{BB962C8B-B14F-4D97-AF65-F5344CB8AC3E}">
        <p14:creationId xmlns:p14="http://schemas.microsoft.com/office/powerpoint/2010/main" val="327982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:\Другие компьютеры\Ноутбук\солнышко\сотрудники\Фарида\портфолио\1111 - 00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88" b="8998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608"/>
          <a:stretch/>
        </p:blipFill>
        <p:spPr bwMode="auto">
          <a:xfrm>
            <a:off x="836713" y="755576"/>
            <a:ext cx="5927059" cy="70567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Бухгалтерия\Downloads\1660322380_58-klubmama-ru-p-podelki-iz-bumagi-kartona-klei-nozhnitsi-f-7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982" y="3881571"/>
            <a:ext cx="1307345" cy="98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Бухгалтерия\Downloads\scissors-tape-pencils-royalty-free-vector-clip-art-illustration-175972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10000" r="90000">
                        <a14:foregroundMark x1="48095" y1="2778" x2="48095" y2="2778"/>
                        <a14:foregroundMark x1="47143" y1="2778" x2="47143" y2="2778"/>
                        <a14:foregroundMark x1="47500" y1="38148" x2="47500" y2="38148"/>
                        <a14:foregroundMark x1="55119" y1="16481" x2="50714" y2="0"/>
                        <a14:foregroundMark x1="33929" y1="11481" x2="31905" y2="19630"/>
                        <a14:foregroundMark x1="50714" y1="14259" x2="47738" y2="7778"/>
                        <a14:foregroundMark x1="47738" y1="6852" x2="46905" y2="5000"/>
                        <a14:foregroundMark x1="35952" y1="22407" x2="35952" y2="24259"/>
                        <a14:foregroundMark x1="35952" y1="25741" x2="40714" y2="55000"/>
                        <a14:foregroundMark x1="38095" y1="55926" x2="41548" y2="69259"/>
                        <a14:foregroundMark x1="41548" y1="69259" x2="56667" y2="54630"/>
                        <a14:foregroundMark x1="56071" y1="54630" x2="49881" y2="34815"/>
                        <a14:foregroundMark x1="50714" y1="36296" x2="51667" y2="18889"/>
                        <a14:foregroundMark x1="51667" y1="18889" x2="38333" y2="18889"/>
                        <a14:foregroundMark x1="35952" y1="18889" x2="33690" y2="16481"/>
                        <a14:foregroundMark x1="36310" y1="40370" x2="36310" y2="40370"/>
                        <a14:foregroundMark x1="45476" y1="69630" x2="45476" y2="69630"/>
                        <a14:foregroundMark x1="33690" y1="40741" x2="33690" y2="40741"/>
                        <a14:backgroundMark x1="37738" y1="15556" x2="37738" y2="15556"/>
                        <a14:backgroundMark x1="37738" y1="22407" x2="37738" y2="22407"/>
                        <a14:backgroundMark x1="52500" y1="14259" x2="52500" y2="14259"/>
                        <a14:backgroundMark x1="51071" y1="5000" x2="51071" y2="5000"/>
                        <a14:backgroundMark x1="53333" y1="16111" x2="53333" y2="16111"/>
                        <a14:backgroundMark x1="53929" y1="16111" x2="53929" y2="16111"/>
                        <a14:backgroundMark x1="51667" y1="8704" x2="51667" y2="8704"/>
                        <a14:backgroundMark x1="50714" y1="6852" x2="50714" y2="6852"/>
                        <a14:backgroundMark x1="50119" y1="6481" x2="50119" y2="6481"/>
                        <a14:backgroundMark x1="50476" y1="3704" x2="50476" y2="3704"/>
                        <a14:backgroundMark x1="39167" y1="28519" x2="39167" y2="28519"/>
                        <a14:backgroundMark x1="37738" y1="27593" x2="37738" y2="27593"/>
                        <a14:backgroundMark x1="38095" y1="25185" x2="38095" y2="25185"/>
                        <a14:backgroundMark x1="38333" y1="23889" x2="38333" y2="23889"/>
                        <a14:backgroundMark x1="38333" y1="20741" x2="38333" y2="20741"/>
                        <a14:backgroundMark x1="38095" y1="35370" x2="38095" y2="35370"/>
                        <a14:backgroundMark x1="37143" y1="34444" x2="37143" y2="34444"/>
                        <a14:backgroundMark x1="37143" y1="31667" x2="37143" y2="31667"/>
                        <a14:backgroundMark x1="38095" y1="31667" x2="38095" y2="31667"/>
                        <a14:backgroundMark x1="37143" y1="27963" x2="37143" y2="27963"/>
                        <a14:backgroundMark x1="37143" y1="26667" x2="37143" y2="2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341" y="2342913"/>
            <a:ext cx="3924582" cy="252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Бухгалтерия\Downloads\qmsjzMtuTZMlAl1mTnrSnAIIRLQ6WeNmXSvVcCajacyoO5oRYQUB6mxpMX9t6uv3pr07XaXAraaYuIoDX3GfV52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872" y="5009264"/>
            <a:ext cx="2810445" cy="281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82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Другие компьютеры\Ноутбук\солнышко\сотрудники\Фарида\портфолио\1111 - 00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8" t="8588" r="4974" b="14846"/>
          <a:stretch/>
        </p:blipFill>
        <p:spPr bwMode="auto">
          <a:xfrm>
            <a:off x="1268760" y="1763689"/>
            <a:ext cx="4594704" cy="57781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798205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12777" y="1043610"/>
            <a:ext cx="435063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День добра в</a:t>
            </a:r>
          </a:p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младшей группе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2656" y="3628933"/>
            <a:ext cx="6336704" cy="480131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ru-RU" b="1" dirty="0" smtClean="0"/>
          </a:p>
          <a:p>
            <a:r>
              <a:rPr lang="ru-RU" b="1" dirty="0"/>
              <a:t>Конкурс «Разбитое сердце»</a:t>
            </a:r>
            <a:endParaRPr lang="ru-RU" dirty="0"/>
          </a:p>
          <a:p>
            <a:r>
              <a:rPr lang="ru-RU" dirty="0"/>
              <a:t>Большое сердце заранее разрезаем на небольшие кусочки, и участники должны собрать целую картинку (в сердце «</a:t>
            </a:r>
            <a:r>
              <a:rPr lang="ru-RU" dirty="0" smtClean="0"/>
              <a:t>спрятана» Картина)</a:t>
            </a:r>
            <a:endParaRPr lang="ru-RU" dirty="0"/>
          </a:p>
          <a:p>
            <a:r>
              <a:rPr lang="ru-RU" b="1" dirty="0" smtClean="0"/>
              <a:t>Цель</a:t>
            </a:r>
            <a:r>
              <a:rPr lang="ru-RU" b="1" dirty="0"/>
              <a:t>:      </a:t>
            </a:r>
            <a:endParaRPr lang="ru-RU" dirty="0"/>
          </a:p>
          <a:p>
            <a:r>
              <a:rPr lang="ru-RU" dirty="0"/>
              <a:t>формировать у детей представление о доброте как важном человеческом качестве, уточнить представления о понятиях «добро», «зло», «доброжелательность», воспитывать доброжелательное отношение к окружающим. Поощрять стремление ребенка совершать добрые поступки. Создать праздничное настроение.</a:t>
            </a:r>
          </a:p>
          <a:p>
            <a:r>
              <a:rPr lang="ru-RU" b="1" dirty="0"/>
              <a:t>Задачи:</a:t>
            </a:r>
            <a:endParaRPr lang="ru-RU" dirty="0"/>
          </a:p>
          <a:p>
            <a:r>
              <a:rPr lang="ru-RU" dirty="0"/>
              <a:t>- закрепить знания детей о правилах поведения, вежливого отношения к сверстникам и взрослым;</a:t>
            </a:r>
          </a:p>
          <a:p>
            <a:r>
              <a:rPr lang="ru-RU" dirty="0"/>
              <a:t>- обогатить словарь детей вежливыми словами;</a:t>
            </a:r>
          </a:p>
          <a:p>
            <a:r>
              <a:rPr lang="ru-RU" dirty="0"/>
              <a:t>- воспитывать доброжелательное отношение к окружающим.</a:t>
            </a:r>
          </a:p>
        </p:txBody>
      </p:sp>
    </p:spTree>
    <p:extLst>
      <p:ext uri="{BB962C8B-B14F-4D97-AF65-F5344CB8AC3E}">
        <p14:creationId xmlns:p14="http://schemas.microsoft.com/office/powerpoint/2010/main" val="327982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:\Другие компьютеры\Ноутбук\солнышко\Сайт мероприятия\Младшая группа\День добра\IMG_69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975" y="4475988"/>
            <a:ext cx="2792687" cy="37235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" name="Picture 5" descr="G:\Другие компьютеры\Ноутбук\солнышко\Сайт мероприятия\Младшая группа\День добра\IMG_69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36" y="1149529"/>
            <a:ext cx="4435278" cy="33264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7982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Другие компьютеры\Ноутбук\солнышко\сотрудники\Фарида\портфолио\WhatsApp Unknown 2023-03-10 at 11.19.13\WhatsApp Image 2023-03-10 at 11.08.45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44"/>
          <a:stretch/>
        </p:blipFill>
        <p:spPr bwMode="auto">
          <a:xfrm>
            <a:off x="3789040" y="4829408"/>
            <a:ext cx="2777480" cy="33322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1052736" y="1331640"/>
            <a:ext cx="4788247" cy="2893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1400" dirty="0">
                <a:solidFill>
                  <a:srgbClr val="FF0000"/>
                </a:solidFill>
              </a:rPr>
              <a:t>Игра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ru-RU" sz="1400" dirty="0">
                <a:solidFill>
                  <a:srgbClr val="FF0000"/>
                </a:solidFill>
              </a:rPr>
              <a:t>в </a:t>
            </a:r>
            <a:r>
              <a:rPr lang="ru-RU" sz="1400" dirty="0" smtClean="0">
                <a:solidFill>
                  <a:srgbClr val="FF0000"/>
                </a:solidFill>
              </a:rPr>
              <a:t>конструирование. </a:t>
            </a:r>
            <a:r>
              <a:rPr lang="ru-RU" sz="1400" dirty="0">
                <a:solidFill>
                  <a:schemeClr val="tx2"/>
                </a:solidFill>
              </a:rPr>
              <a:t>младшая группа.</a:t>
            </a:r>
          </a:p>
          <a:p>
            <a:pPr lvl="0"/>
            <a:r>
              <a:rPr lang="ru-RU" sz="1400" dirty="0">
                <a:solidFill>
                  <a:srgbClr val="FF0000"/>
                </a:solidFill>
              </a:rPr>
              <a:t>Цель</a:t>
            </a:r>
            <a:r>
              <a:rPr lang="ru-RU" sz="1400" dirty="0">
                <a:solidFill>
                  <a:schemeClr val="tx2"/>
                </a:solidFill>
              </a:rPr>
              <a:t>: содействовать развитию у детей дошкольного возраста </a:t>
            </a:r>
          </a:p>
          <a:p>
            <a:pPr lvl="0"/>
            <a:r>
              <a:rPr lang="ru-RU" sz="1400" dirty="0">
                <a:solidFill>
                  <a:schemeClr val="tx2"/>
                </a:solidFill>
              </a:rPr>
              <a:t>способности к техническому творчеству, предоставить им</a:t>
            </a:r>
            <a:endParaRPr lang="en-US" sz="1400" dirty="0">
              <a:solidFill>
                <a:schemeClr val="tx2"/>
              </a:solidFill>
            </a:endParaRPr>
          </a:p>
          <a:p>
            <a:pPr lvl="0"/>
            <a:r>
              <a:rPr lang="ru-RU" sz="1400" dirty="0">
                <a:solidFill>
                  <a:schemeClr val="tx2"/>
                </a:solidFill>
              </a:rPr>
              <a:t> возможность творческой самореализации</a:t>
            </a:r>
          </a:p>
          <a:p>
            <a:pPr lvl="0"/>
            <a:r>
              <a:rPr lang="ru-RU" sz="1400" dirty="0">
                <a:solidFill>
                  <a:schemeClr val="tx2"/>
                </a:solidFill>
              </a:rPr>
              <a:t> посредством овладения навыком </a:t>
            </a:r>
            <a:r>
              <a:rPr lang="ru-RU" sz="1400" dirty="0" smtClean="0">
                <a:solidFill>
                  <a:schemeClr val="tx2"/>
                </a:solidFill>
              </a:rPr>
              <a:t>конструирования</a:t>
            </a:r>
          </a:p>
          <a:p>
            <a:pPr lvl="0"/>
            <a:r>
              <a:rPr lang="ru-RU" sz="1400" dirty="0" smtClean="0">
                <a:solidFill>
                  <a:srgbClr val="FF0000"/>
                </a:solidFill>
              </a:rPr>
              <a:t>Задачи</a:t>
            </a:r>
            <a:r>
              <a:rPr lang="ru-RU" sz="1400" dirty="0">
                <a:solidFill>
                  <a:schemeClr val="tx2"/>
                </a:solidFill>
              </a:rPr>
              <a:t>: </a:t>
            </a:r>
            <a:endParaRPr lang="ru-RU" sz="1400" dirty="0" smtClean="0">
              <a:solidFill>
                <a:schemeClr val="tx2"/>
              </a:solidFill>
            </a:endParaRPr>
          </a:p>
          <a:p>
            <a:pPr lvl="0"/>
            <a:r>
              <a:rPr lang="ru-RU" sz="1400" dirty="0" smtClean="0">
                <a:solidFill>
                  <a:schemeClr val="tx2"/>
                </a:solidFill>
              </a:rPr>
              <a:t>1.содействовать формированию </a:t>
            </a:r>
            <a:r>
              <a:rPr lang="ru-RU" sz="1400" dirty="0">
                <a:solidFill>
                  <a:schemeClr val="tx2"/>
                </a:solidFill>
              </a:rPr>
              <a:t>знаний о </a:t>
            </a:r>
            <a:r>
              <a:rPr lang="ru-RU" sz="1400" dirty="0" smtClean="0">
                <a:solidFill>
                  <a:schemeClr val="tx2"/>
                </a:solidFill>
              </a:rPr>
              <a:t>счете, форме, пропорции, симметрии, понятии части и целого; </a:t>
            </a:r>
          </a:p>
          <a:p>
            <a:pPr lvl="0"/>
            <a:r>
              <a:rPr lang="ru-RU" sz="1400" dirty="0" smtClean="0">
                <a:solidFill>
                  <a:schemeClr val="tx2"/>
                </a:solidFill>
              </a:rPr>
              <a:t>2.создать </a:t>
            </a:r>
            <a:r>
              <a:rPr lang="ru-RU" sz="1400" dirty="0">
                <a:solidFill>
                  <a:schemeClr val="tx2"/>
                </a:solidFill>
              </a:rPr>
              <a:t>условия для </a:t>
            </a:r>
            <a:r>
              <a:rPr lang="ru-RU" sz="1400" dirty="0" smtClean="0">
                <a:solidFill>
                  <a:schemeClr val="tx2"/>
                </a:solidFill>
              </a:rPr>
              <a:t>овладения основами конструирования.</a:t>
            </a:r>
          </a:p>
          <a:p>
            <a:pPr lvl="0"/>
            <a:r>
              <a:rPr lang="ru-RU" sz="1400" dirty="0" smtClean="0">
                <a:solidFill>
                  <a:schemeClr val="tx2"/>
                </a:solidFill>
              </a:rPr>
              <a:t>3. Способствовать формированию знания и умения </a:t>
            </a:r>
          </a:p>
          <a:p>
            <a:pPr lvl="0"/>
            <a:r>
              <a:rPr lang="ru-RU" sz="1400" dirty="0" smtClean="0">
                <a:solidFill>
                  <a:schemeClr val="tx2"/>
                </a:solidFill>
              </a:rPr>
              <a:t>Ориентироваться в технике чтения </a:t>
            </a:r>
            <a:r>
              <a:rPr lang="ru-RU" sz="1400" dirty="0">
                <a:solidFill>
                  <a:schemeClr val="tx2"/>
                </a:solidFill>
              </a:rPr>
              <a:t>элементарных </a:t>
            </a:r>
            <a:r>
              <a:rPr lang="ru-RU" sz="1400" dirty="0" smtClean="0">
                <a:solidFill>
                  <a:schemeClr val="tx2"/>
                </a:solidFill>
              </a:rPr>
              <a:t>схем.</a:t>
            </a:r>
            <a:endParaRPr lang="ru-RU" sz="1400" dirty="0">
              <a:solidFill>
                <a:schemeClr val="tx2"/>
              </a:solidFill>
            </a:endParaRPr>
          </a:p>
        </p:txBody>
      </p:sp>
      <p:pic>
        <p:nvPicPr>
          <p:cNvPr id="7" name="Picture 2" descr="G:\Другие компьютеры\Ноутбук\солнышко\сотрудники\Фарида\портфолио\WhatsApp Unknown 2023-03-10 at 11.19.13\WhatsApp Image 2023-03-10 at 11.09.53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00"/>
          <a:stretch/>
        </p:blipFill>
        <p:spPr bwMode="auto">
          <a:xfrm>
            <a:off x="725141" y="4932040"/>
            <a:ext cx="2970187" cy="35375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896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Другие компьютеры\Ноутбук\солнышко\сотрудники\Фарида\портфолио\WhatsApp Unknown 2023-03-10 at 11.19.13\WhatsApp Image 2023-03-10 at 11.09.01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79"/>
          <a:stretch/>
        </p:blipFill>
        <p:spPr bwMode="auto">
          <a:xfrm>
            <a:off x="2780928" y="4788024"/>
            <a:ext cx="2880320" cy="34504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940790" y="1191836"/>
            <a:ext cx="544053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Сюжетно-ролевая </a:t>
            </a:r>
            <a:r>
              <a:rPr lang="ru-RU" sz="2400" dirty="0">
                <a:solidFill>
                  <a:srgbClr val="FF0000"/>
                </a:solidFill>
              </a:rPr>
              <a:t>игра </a:t>
            </a:r>
            <a:r>
              <a:rPr lang="ru-RU" sz="2400" dirty="0" smtClean="0">
                <a:solidFill>
                  <a:srgbClr val="FF0000"/>
                </a:solidFill>
              </a:rPr>
              <a:t>«Салон красоты»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Цель</a:t>
            </a:r>
            <a:r>
              <a:rPr lang="ru-RU" dirty="0" smtClean="0"/>
              <a:t> </a:t>
            </a:r>
            <a:r>
              <a:rPr lang="ru-RU" dirty="0"/>
              <a:t>: </a:t>
            </a:r>
            <a:r>
              <a:rPr lang="ru-RU" dirty="0">
                <a:solidFill>
                  <a:schemeClr val="tx2"/>
                </a:solidFill>
              </a:rPr>
              <a:t>Развивать интерес к сюжетной ролевым играм</a:t>
            </a:r>
            <a:r>
              <a:rPr lang="ru-RU" dirty="0" smtClean="0">
                <a:solidFill>
                  <a:schemeClr val="tx2"/>
                </a:solidFill>
              </a:rPr>
              <a:t>.</a:t>
            </a:r>
          </a:p>
          <a:p>
            <a:r>
              <a:rPr lang="ru-RU" dirty="0" smtClean="0">
                <a:solidFill>
                  <a:schemeClr val="tx2"/>
                </a:solidFill>
              </a:rPr>
              <a:t>Формировать </a:t>
            </a:r>
            <a:r>
              <a:rPr lang="ru-RU" dirty="0">
                <a:solidFill>
                  <a:schemeClr val="tx2"/>
                </a:solidFill>
              </a:rPr>
              <a:t>у детей умение использовать инструменты для  сюжетной ролевой игры "Салон красоты". Закрепить ранее полученные знания о труде парикмахера.  Помочь в создании игровой обстановки</a:t>
            </a:r>
            <a:r>
              <a:rPr lang="ru-RU" dirty="0" smtClean="0">
                <a:solidFill>
                  <a:schemeClr val="tx2"/>
                </a:solidFill>
              </a:rPr>
              <a:t>.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Задачи</a:t>
            </a:r>
            <a:r>
              <a:rPr lang="ru-RU" dirty="0">
                <a:solidFill>
                  <a:srgbClr val="FF0000"/>
                </a:solidFill>
              </a:rPr>
              <a:t>: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smtClean="0">
                <a:solidFill>
                  <a:schemeClr val="tx2"/>
                </a:solidFill>
              </a:rPr>
              <a:t>Формировать </a:t>
            </a:r>
            <a:r>
              <a:rPr lang="ru-RU" dirty="0">
                <a:solidFill>
                  <a:schemeClr val="tx2"/>
                </a:solidFill>
              </a:rPr>
              <a:t>у детей умения принимать на себя роль и выполнять соответствующие игровые </a:t>
            </a:r>
            <a:endParaRPr lang="ru-RU" dirty="0" smtClean="0">
              <a:solidFill>
                <a:schemeClr val="tx2"/>
              </a:solidFill>
            </a:endParaRPr>
          </a:p>
          <a:p>
            <a:r>
              <a:rPr lang="ru-RU" dirty="0" smtClean="0">
                <a:solidFill>
                  <a:schemeClr val="tx2"/>
                </a:solidFill>
              </a:rPr>
              <a:t>действия, </a:t>
            </a:r>
            <a:r>
              <a:rPr lang="ru-RU" dirty="0">
                <a:solidFill>
                  <a:schemeClr val="tx2"/>
                </a:solidFill>
              </a:rPr>
              <a:t>использовать во время игры инструменты парикмахера и называть их</a:t>
            </a:r>
          </a:p>
        </p:txBody>
      </p:sp>
    </p:spTree>
    <p:extLst>
      <p:ext uri="{BB962C8B-B14F-4D97-AF65-F5344CB8AC3E}">
        <p14:creationId xmlns:p14="http://schemas.microsoft.com/office/powerpoint/2010/main" val="11896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G:\Другие компьютеры\Ноутбук\солнышко\сотрудники\Фарида\портфолио\WhatsApp Unknown 2023-03-10 at 11.19.13\WhatsApp Image 2023-03-10 at 11.10.14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22" r="2222" b="9266"/>
          <a:stretch/>
        </p:blipFill>
        <p:spPr bwMode="auto">
          <a:xfrm>
            <a:off x="3645024" y="4627931"/>
            <a:ext cx="2952328" cy="35686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4099" name="Picture 3" descr="G:\Другие компьютеры\Ноутбук\солнышко\сотрудники\Фарида\портфолио\WhatsApp Unknown 2023-03-10 at 11.19.13\WhatsApp Image 2023-03-10 at 11.08.54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93"/>
          <a:stretch/>
        </p:blipFill>
        <p:spPr bwMode="auto">
          <a:xfrm>
            <a:off x="836712" y="4861538"/>
            <a:ext cx="2592288" cy="31014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898248" y="1140195"/>
            <a:ext cx="5616624" cy="369331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Сюжетно-ролевая игра «Автосервис</a:t>
            </a:r>
            <a:r>
              <a:rPr lang="ru-RU" dirty="0" smtClean="0">
                <a:solidFill>
                  <a:srgbClr val="FF0000"/>
                </a:solidFill>
              </a:rPr>
              <a:t>»</a:t>
            </a:r>
          </a:p>
          <a:p>
            <a:r>
              <a:rPr lang="ru-RU" dirty="0">
                <a:solidFill>
                  <a:srgbClr val="FF0000"/>
                </a:solidFill>
              </a:rPr>
              <a:t>Цель</a:t>
            </a:r>
            <a:r>
              <a:rPr lang="ru-RU" dirty="0"/>
              <a:t>: </a:t>
            </a:r>
            <a:r>
              <a:rPr lang="ru-RU" dirty="0">
                <a:solidFill>
                  <a:schemeClr val="tx2"/>
                </a:solidFill>
              </a:rPr>
              <a:t>Продолжать обогащать содержание сюжетных игр на основе знакомства с явлениями социальной действительности и отношениями людей в ходе совместной деятельности с дошкольниками; формировать у детей умение играть в сюжетно-ролевую игру «Автосервис</a:t>
            </a:r>
            <a:r>
              <a:rPr lang="ru-RU" dirty="0" smtClean="0">
                <a:solidFill>
                  <a:schemeClr val="tx2"/>
                </a:solidFill>
              </a:rPr>
              <a:t>».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Задачи</a:t>
            </a:r>
            <a:r>
              <a:rPr lang="ru-RU" dirty="0" smtClean="0"/>
              <a:t>: </a:t>
            </a:r>
            <a:r>
              <a:rPr lang="ru-RU" dirty="0" smtClean="0">
                <a:solidFill>
                  <a:schemeClr val="tx2"/>
                </a:solidFill>
              </a:rPr>
              <a:t>Организовать </a:t>
            </a:r>
            <a:r>
              <a:rPr lang="ru-RU" dirty="0">
                <a:solidFill>
                  <a:schemeClr val="tx2"/>
                </a:solidFill>
              </a:rPr>
              <a:t>развивающую среду для активной самостоятельной творческой игры детей на тему автомобильной мастерской .Пробудить игровое творчество детей, желание вносить в игру новое</a:t>
            </a:r>
            <a:r>
              <a:rPr lang="ru-RU" dirty="0" smtClean="0">
                <a:solidFill>
                  <a:schemeClr val="tx2"/>
                </a:solidFill>
              </a:rPr>
              <a:t>.</a:t>
            </a:r>
          </a:p>
          <a:p>
            <a:r>
              <a:rPr lang="ru-RU" dirty="0" smtClean="0">
                <a:solidFill>
                  <a:schemeClr val="tx2"/>
                </a:solidFill>
              </a:rPr>
              <a:t>Упражнять </a:t>
            </a:r>
            <a:r>
              <a:rPr lang="ru-RU" dirty="0">
                <a:solidFill>
                  <a:schemeClr val="tx2"/>
                </a:solidFill>
              </a:rPr>
              <a:t>детей в придумывании новых сюжетов, ролевых диалогов, элементов игровой обстановки.</a:t>
            </a:r>
          </a:p>
        </p:txBody>
      </p:sp>
    </p:spTree>
    <p:extLst>
      <p:ext uri="{BB962C8B-B14F-4D97-AF65-F5344CB8AC3E}">
        <p14:creationId xmlns:p14="http://schemas.microsoft.com/office/powerpoint/2010/main" val="11896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656" y="539552"/>
            <a:ext cx="6172200" cy="1524000"/>
          </a:xfrm>
        </p:spPr>
        <p:txBody>
          <a:bodyPr>
            <a:normAutofit/>
          </a:bodyPr>
          <a:lstStyle/>
          <a:p>
            <a:r>
              <a:rPr lang="ru-RU" sz="8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РЕЗЮМЕ</a:t>
            </a:r>
            <a:endParaRPr lang="ru-RU" sz="8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6712" y="5580112"/>
            <a:ext cx="5328592" cy="3240360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Ф.И.О: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Атекова Фарида Батыровна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15.06.1975г.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ОБРАЗОВАНИЕ: 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ВЫСШЕЕ</a:t>
            </a:r>
            <a:endParaRPr lang="ru-RU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СТАЖ РАБОТЫ: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18 ЛЕТ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МЕСТО РАБОТЫ: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МКДОУ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Ясли-сад «СОЛНЫШКО»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ТЕЛЕФОН: 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8-928-541-71-60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b="1" u="sng" dirty="0" smtClean="0"/>
              <a:t>faridaatekova7@gmail</a:t>
            </a:r>
            <a:r>
              <a:rPr lang="ru-RU" b="1" u="sng" dirty="0" smtClean="0"/>
              <a:t>.</a:t>
            </a:r>
            <a:r>
              <a:rPr lang="en-US" b="1" u="sng" dirty="0" smtClean="0"/>
              <a:t>com</a:t>
            </a:r>
            <a:endParaRPr lang="ru-RU" dirty="0"/>
          </a:p>
        </p:txBody>
      </p:sp>
      <p:pic>
        <p:nvPicPr>
          <p:cNvPr id="2050" name="Picture 2" descr="C:\Users\Бухгалтерия\Downloads\WhatsApp Image 2023-03-22 at 10.38.23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856" y="2051720"/>
            <a:ext cx="2489430" cy="331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157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9100" y="971602"/>
            <a:ext cx="538891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Поделки ко Дню</a:t>
            </a:r>
          </a:p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матери в</a:t>
            </a:r>
          </a:p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младшей группе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96752" y="3707904"/>
            <a:ext cx="4680520" cy="39703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Аппликация.  Поделка </a:t>
            </a:r>
            <a:r>
              <a:rPr lang="ru-RU" dirty="0" smtClean="0">
                <a:solidFill>
                  <a:srgbClr val="FF0000"/>
                </a:solidFill>
              </a:rPr>
              <a:t>маме </a:t>
            </a:r>
            <a:r>
              <a:rPr lang="ru-RU" dirty="0">
                <a:solidFill>
                  <a:srgbClr val="FF0000"/>
                </a:solidFill>
              </a:rPr>
              <a:t>на день матери </a:t>
            </a:r>
            <a:endParaRPr lang="ru-RU" dirty="0" smtClean="0">
              <a:solidFill>
                <a:srgbClr val="FF0000"/>
              </a:solidFill>
            </a:endParaRPr>
          </a:p>
          <a:p>
            <a:r>
              <a:rPr lang="ru-RU" dirty="0" smtClean="0">
                <a:solidFill>
                  <a:srgbClr val="FF0000"/>
                </a:solidFill>
              </a:rPr>
              <a:t>Цель</a:t>
            </a:r>
            <a:r>
              <a:rPr lang="ru-RU" dirty="0" smtClean="0"/>
              <a:t> :</a:t>
            </a:r>
          </a:p>
          <a:p>
            <a:r>
              <a:rPr lang="ru-RU" dirty="0" smtClean="0"/>
              <a:t>учить </a:t>
            </a:r>
            <a:r>
              <a:rPr lang="ru-RU" dirty="0"/>
              <a:t>детей составлять изображения из </a:t>
            </a:r>
            <a:r>
              <a:rPr lang="ru-RU" dirty="0" smtClean="0"/>
              <a:t>деталей, </a:t>
            </a:r>
            <a:r>
              <a:rPr lang="ru-RU" dirty="0"/>
              <a:t>воспитывать стремление сделать красивую вещь подарок . </a:t>
            </a:r>
            <a:endParaRPr lang="ru-RU" dirty="0" smtClean="0"/>
          </a:p>
          <a:p>
            <a:r>
              <a:rPr lang="ru-RU" dirty="0" smtClean="0">
                <a:solidFill>
                  <a:srgbClr val="FF0000"/>
                </a:solidFill>
              </a:rPr>
              <a:t>Задачи:</a:t>
            </a:r>
            <a:r>
              <a:rPr lang="ru-RU" dirty="0" smtClean="0"/>
              <a:t> </a:t>
            </a:r>
            <a:r>
              <a:rPr lang="ru-RU" dirty="0"/>
              <a:t>закреплять умение пользоваться клеем и </a:t>
            </a:r>
            <a:r>
              <a:rPr lang="ru-RU" dirty="0" smtClean="0"/>
              <a:t>кисточкой аккуратно,  наклеивать детали </a:t>
            </a:r>
            <a:r>
              <a:rPr lang="ru-RU" dirty="0"/>
              <a:t>и убирать </a:t>
            </a:r>
            <a:r>
              <a:rPr lang="ru-RU" dirty="0" smtClean="0"/>
              <a:t>лишний </a:t>
            </a:r>
            <a:r>
              <a:rPr lang="ru-RU" dirty="0"/>
              <a:t>клей </a:t>
            </a:r>
            <a:r>
              <a:rPr lang="ru-RU" dirty="0" smtClean="0"/>
              <a:t>салфеткой, составлять композицию, </a:t>
            </a:r>
            <a:r>
              <a:rPr lang="ru-RU" dirty="0"/>
              <a:t>закрепить знания основных цветов спектра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Развивать </a:t>
            </a:r>
            <a:r>
              <a:rPr lang="ru-RU" dirty="0" smtClean="0"/>
              <a:t>воображение, воспитывать </a:t>
            </a:r>
            <a:r>
              <a:rPr lang="ru-RU" dirty="0"/>
              <a:t>любовь и уважение к </a:t>
            </a:r>
            <a:r>
              <a:rPr lang="ru-RU" dirty="0" smtClean="0"/>
              <a:t>маме, желание </a:t>
            </a:r>
            <a:r>
              <a:rPr lang="ru-RU" dirty="0"/>
              <a:t>доставлять радость близкому родному </a:t>
            </a:r>
            <a:r>
              <a:rPr lang="ru-RU" dirty="0" smtClean="0"/>
              <a:t>человеку.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647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Другие компьютеры\Ноутбук\солнышко\Сайт мероприятия\Младшая группа\День Матери\IMG_695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6" b="10852"/>
          <a:stretch/>
        </p:blipFill>
        <p:spPr bwMode="auto">
          <a:xfrm>
            <a:off x="922436" y="2987824"/>
            <a:ext cx="5008240" cy="4366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6555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G:\Другие компьютеры\Ноутбук\солнышко\сотрудники\Фарида\портфолио\WhatsApp Image 2023-03-02 at 17.49.23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842" y="4283968"/>
            <a:ext cx="2952328" cy="39364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26" name="Picture 2" descr="G:\Другие компьютеры\Ноутбук\солнышко\сотрудники\Фарида\портфолио\WhatsApp Image 2023-03-02 at 17.49.17 (2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024" y="1043608"/>
            <a:ext cx="2116019" cy="28213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5" name="Picture 2" descr="G:\Другие компьютеры\Ноутбук\солнышко\сотрудники\Фарида\портфолио\WhatsApp Image 2023-03-02 at 17.49.19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12" y="1043608"/>
            <a:ext cx="2646294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6" name="Picture 5" descr="C:\Users\Бухгалтерия\Downloads\531-5319436_adhesive-tape-glue-scissors-scissors-and-glue-clipar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451" y="7020272"/>
            <a:ext cx="1930110" cy="139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7535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Бухгалтерия\Downloads\WhatsApp Image 2023-03-02 at 17.49.2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096" y="1259632"/>
            <a:ext cx="1664262" cy="2219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764704" y="1100327"/>
            <a:ext cx="5013176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ФЭМП</a:t>
            </a:r>
          </a:p>
          <a:p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Домик для </a:t>
            </a:r>
          </a:p>
          <a:p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зайчика </a:t>
            </a:r>
          </a:p>
          <a:p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из </a:t>
            </a:r>
          </a:p>
          <a:p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геометрических </a:t>
            </a:r>
          </a:p>
          <a:p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Фигур.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48590" y="4572000"/>
            <a:ext cx="5112568" cy="313932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dirty="0" smtClean="0">
                <a:solidFill>
                  <a:srgbClr val="FF0000"/>
                </a:solidFill>
              </a:rPr>
              <a:t>Цель:  </a:t>
            </a:r>
            <a:r>
              <a:rPr lang="ru-RU" dirty="0" smtClean="0"/>
              <a:t>Закрепить представление о </a:t>
            </a:r>
            <a:r>
              <a:rPr lang="ru-RU" dirty="0"/>
              <a:t>геометрических  Фигурах . Учить  Различать геометрические фигуры  Используя зрительный </a:t>
            </a:r>
            <a:r>
              <a:rPr lang="ru-RU" dirty="0" smtClean="0"/>
              <a:t>анализатор.</a:t>
            </a:r>
          </a:p>
          <a:p>
            <a:pPr algn="r"/>
            <a:r>
              <a:rPr lang="ru-RU" dirty="0" smtClean="0"/>
              <a:t>Научить составлять конструкцию из фигур.</a:t>
            </a:r>
          </a:p>
          <a:p>
            <a:pPr algn="r"/>
            <a:r>
              <a:rPr lang="ru-RU" dirty="0" smtClean="0">
                <a:solidFill>
                  <a:srgbClr val="FF0000"/>
                </a:solidFill>
              </a:rPr>
              <a:t>Задачи:</a:t>
            </a:r>
            <a:r>
              <a:rPr lang="ru-RU" dirty="0" smtClean="0"/>
              <a:t> </a:t>
            </a:r>
          </a:p>
          <a:p>
            <a:pPr algn="r"/>
            <a:r>
              <a:rPr lang="ru-RU" dirty="0" smtClean="0"/>
              <a:t>-.Активизировать память, внимание, </a:t>
            </a:r>
            <a:r>
              <a:rPr lang="ru-RU" dirty="0"/>
              <a:t>мышление и </a:t>
            </a:r>
            <a:r>
              <a:rPr lang="ru-RU" dirty="0" smtClean="0"/>
              <a:t>-развивать </a:t>
            </a:r>
            <a:r>
              <a:rPr lang="ru-RU" dirty="0"/>
              <a:t>ориентировку на </a:t>
            </a:r>
            <a:r>
              <a:rPr lang="ru-RU" dirty="0" smtClean="0"/>
              <a:t>листе бумаги;</a:t>
            </a:r>
          </a:p>
          <a:p>
            <a:pPr algn="r"/>
            <a:r>
              <a:rPr lang="ru-RU" dirty="0" smtClean="0"/>
              <a:t>Развивать </a:t>
            </a:r>
            <a:r>
              <a:rPr lang="ru-RU" dirty="0"/>
              <a:t>мелкую моторику </a:t>
            </a:r>
            <a:r>
              <a:rPr lang="ru-RU" dirty="0" smtClean="0"/>
              <a:t>рук,</a:t>
            </a:r>
          </a:p>
          <a:p>
            <a:pPr algn="r"/>
            <a:r>
              <a:rPr lang="ru-RU" dirty="0" smtClean="0"/>
              <a:t>-  </a:t>
            </a:r>
            <a:r>
              <a:rPr lang="ru-RU" dirty="0"/>
              <a:t>развивать коммуникативные навыки учить детей работать небольшим </a:t>
            </a:r>
            <a:r>
              <a:rPr lang="ru-RU" dirty="0" smtClean="0"/>
              <a:t>коллективом дружно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555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:\Другие компьютеры\Ноутбук\солнышко\сотрудники\Фарида\портфолио\WhatsApp Image 2023-03-02 at 17.49.2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737" y="1475657"/>
            <a:ext cx="2198497" cy="29313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7411" name="Picture 3" descr="G:\Другие компьютеры\Ноутбук\солнышко\сотрудники\Фарида\портфолио\WhatsApp Image 2023-03-02 at 17.49.2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874" y="4591785"/>
            <a:ext cx="2252503" cy="30033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5" name="Picture 2" descr="G:\Другие компьютеры\Ноутбук\солнышко\сотрудники\Фарида\портфолио\WhatsApp Image 2023-03-02 at 17.49.25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39" y="1475657"/>
            <a:ext cx="2198497" cy="29313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6" name="Picture 4" descr="G:\Другие компьютеры\Ноутбук\солнышко\сотрудники\Фарида\портфолио\WhatsApp Image 2023-03-02 at 17.49.26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690" y="4531218"/>
            <a:ext cx="2297927" cy="30639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1421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5" descr="G:\Другие компьютеры\Ноутбук\солнышко\сотрудники\Фарида\портфолио\WhatsApp Image 2023-03-02 at 17.49.12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83" b="16196"/>
          <a:stretch/>
        </p:blipFill>
        <p:spPr bwMode="auto">
          <a:xfrm>
            <a:off x="3717032" y="3888363"/>
            <a:ext cx="2092351" cy="145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0645" y="1331640"/>
            <a:ext cx="577867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spc="5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Расскраска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000" b="1" spc="5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руковички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Ознакомление детей с русской народной сказкой «</a:t>
            </a:r>
            <a:r>
              <a:rPr lang="ru-RU" sz="4000" b="1" spc="5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Руковичка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  <a:endParaRPr lang="ru-RU" sz="40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0645" y="4139952"/>
            <a:ext cx="3429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Цель: </a:t>
            </a:r>
            <a:endParaRPr lang="ru-RU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Познакомить 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детей с техникой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нетрадиционного рисования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с целью развития креативных способности в процессе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изобразительной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деятельности </a:t>
            </a:r>
            <a:r>
              <a:rPr lang="ru-RU" dirty="0" smtClean="0"/>
              <a:t>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24744" y="5894278"/>
            <a:ext cx="5008572" cy="286232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Задачи</a:t>
            </a:r>
            <a:r>
              <a:rPr lang="ru-RU" dirty="0"/>
              <a:t>:</a:t>
            </a:r>
          </a:p>
          <a:p>
            <a:r>
              <a:rPr lang="ru-RU" dirty="0" smtClean="0"/>
              <a:t>-развивать </a:t>
            </a:r>
            <a:r>
              <a:rPr lang="ru-RU" dirty="0"/>
              <a:t>навыки </a:t>
            </a:r>
            <a:r>
              <a:rPr lang="ru-RU" dirty="0" err="1" smtClean="0"/>
              <a:t>изобразительныой</a:t>
            </a:r>
            <a:r>
              <a:rPr lang="ru-RU" dirty="0" smtClean="0"/>
              <a:t> деятельности </a:t>
            </a:r>
          </a:p>
          <a:p>
            <a:r>
              <a:rPr lang="ru-RU" dirty="0"/>
              <a:t>-</a:t>
            </a:r>
            <a:r>
              <a:rPr lang="ru-RU" dirty="0" smtClean="0"/>
              <a:t>закрепить </a:t>
            </a:r>
            <a:r>
              <a:rPr lang="ru-RU" dirty="0"/>
              <a:t>называние основных цветов красный синий и желтый зеленый </a:t>
            </a:r>
            <a:endParaRPr lang="ru-RU" dirty="0" smtClean="0"/>
          </a:p>
          <a:p>
            <a:r>
              <a:rPr lang="ru-RU" dirty="0"/>
              <a:t>-</a:t>
            </a:r>
            <a:r>
              <a:rPr lang="ru-RU" dirty="0" smtClean="0"/>
              <a:t>развивать </a:t>
            </a:r>
            <a:r>
              <a:rPr lang="ru-RU" dirty="0"/>
              <a:t>и активизировать </a:t>
            </a:r>
            <a:r>
              <a:rPr lang="ru-RU" dirty="0" smtClean="0"/>
              <a:t>словарь; </a:t>
            </a:r>
            <a:r>
              <a:rPr lang="ru-RU" dirty="0"/>
              <a:t>одежда шапка куртка штаны шарф воришки свитер и так дали </a:t>
            </a:r>
            <a:endParaRPr lang="ru-RU" dirty="0" smtClean="0"/>
          </a:p>
          <a:p>
            <a:r>
              <a:rPr lang="ru-RU" dirty="0"/>
              <a:t>-</a:t>
            </a:r>
            <a:r>
              <a:rPr lang="ru-RU" dirty="0" smtClean="0"/>
              <a:t>формировать умение </a:t>
            </a:r>
            <a:r>
              <a:rPr lang="ru-RU" dirty="0"/>
              <a:t>отвечать на вопрос воспитателя.</a:t>
            </a:r>
          </a:p>
        </p:txBody>
      </p:sp>
    </p:spTree>
    <p:extLst>
      <p:ext uri="{BB962C8B-B14F-4D97-AF65-F5344CB8AC3E}">
        <p14:creationId xmlns:p14="http://schemas.microsoft.com/office/powerpoint/2010/main" val="12346251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G:\Другие компьютеры\Ноутбук\солнышко\сотрудники\Фарида\портфолио\WhatsApp Image 2023-03-02 at 17.49.1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971600"/>
            <a:ext cx="2376264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9459" name="Picture 3" descr="G:\Другие компьютеры\Ноутбук\солнышко\сотрудники\Фарида\портфолио\WhatsApp Image 2023-03-02 at 17.49.12 (1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008" y="4644008"/>
            <a:ext cx="2376264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9460" name="Picture 4" descr="G:\Другие компьютеры\Ноутбук\солнышко\сотрудники\Фарида\портфолио\WhatsApp Image 2023-03-02 at 17.49.16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988" y="1115617"/>
            <a:ext cx="2736304" cy="36484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9461" name="Picture 5" descr="G:\Другие компьютеры\Ноутбук\солнышко\сотрудники\Фарида\портфолио\IncredibleJovialCicada-size_restricted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97" y="5004048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95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G:\Другие компьютеры\Ноутбук\солнышко\Сайт мероприятия\Младшая группа\Новый год\IMG_69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28" y="3491881"/>
            <a:ext cx="4752528" cy="35643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64272" y="1619672"/>
            <a:ext cx="558544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Новогодний утренник</a:t>
            </a:r>
          </a:p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младшей группе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46251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0768" y="1187624"/>
            <a:ext cx="4464496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/>
            <a: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Сюжетно-ролевая игра </a:t>
            </a:r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«Больница»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28800" y="2699792"/>
            <a:ext cx="4378796" cy="424731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цель</a:t>
            </a:r>
            <a:r>
              <a:rPr lang="ru-RU" dirty="0"/>
              <a:t> </a:t>
            </a:r>
            <a:r>
              <a:rPr lang="ru-RU" dirty="0" smtClean="0"/>
              <a:t>: сформировать </a:t>
            </a:r>
            <a:r>
              <a:rPr lang="ru-RU" dirty="0"/>
              <a:t>у детей умение играть сложную любую игру  </a:t>
            </a:r>
            <a:r>
              <a:rPr lang="ru-RU" dirty="0" smtClean="0"/>
              <a:t>«Больница» расширять у детей  </a:t>
            </a:r>
            <a:r>
              <a:rPr lang="ru-RU" dirty="0"/>
              <a:t>представления о труде врача </a:t>
            </a:r>
            <a:r>
              <a:rPr lang="ru-RU" dirty="0" smtClean="0"/>
              <a:t>.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Задачи : 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 -</a:t>
            </a:r>
            <a:r>
              <a:rPr lang="ru-RU" dirty="0" smtClean="0"/>
              <a:t>формировать </a:t>
            </a:r>
            <a:r>
              <a:rPr lang="ru-RU" dirty="0"/>
              <a:t>у детей умение принимать на себя </a:t>
            </a:r>
            <a:r>
              <a:rPr lang="ru-RU" dirty="0" smtClean="0"/>
              <a:t>игровую </a:t>
            </a:r>
            <a:r>
              <a:rPr lang="ru-RU" dirty="0"/>
              <a:t>роль. </a:t>
            </a:r>
            <a:endParaRPr lang="ru-RU" dirty="0" smtClean="0"/>
          </a:p>
          <a:p>
            <a:r>
              <a:rPr lang="ru-RU" dirty="0" smtClean="0"/>
              <a:t>-Побуждать </a:t>
            </a:r>
            <a:r>
              <a:rPr lang="ru-RU" dirty="0"/>
              <a:t>детей обыгрывать </a:t>
            </a:r>
            <a:r>
              <a:rPr lang="ru-RU" dirty="0" smtClean="0"/>
              <a:t>сюжет знакомой игры «Больница»  </a:t>
            </a:r>
            <a:r>
              <a:rPr lang="ru-RU" dirty="0"/>
              <a:t>используя игрушечные </a:t>
            </a:r>
            <a:r>
              <a:rPr lang="ru-RU" dirty="0" smtClean="0"/>
              <a:t>медицинские инструменты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Формировать </a:t>
            </a:r>
            <a:r>
              <a:rPr lang="ru-RU" dirty="0"/>
              <a:t>бережное отношение к своему здоровью умение проявлять заботу больному </a:t>
            </a:r>
            <a:r>
              <a:rPr lang="ru-RU" dirty="0" smtClean="0"/>
              <a:t>человеку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Закрепить знание </a:t>
            </a:r>
            <a:r>
              <a:rPr lang="ru-RU" dirty="0"/>
              <a:t>о правилах поведения в общественных местах</a:t>
            </a:r>
          </a:p>
        </p:txBody>
      </p:sp>
    </p:spTree>
    <p:extLst>
      <p:ext uri="{BB962C8B-B14F-4D97-AF65-F5344CB8AC3E}">
        <p14:creationId xmlns:p14="http://schemas.microsoft.com/office/powerpoint/2010/main" val="25260782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Бухгалтерия\Downloads\WhatsApp Image 2023-03-10 at 11.10.15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32"/>
          <a:stretch/>
        </p:blipFill>
        <p:spPr bwMode="auto">
          <a:xfrm>
            <a:off x="692696" y="1187624"/>
            <a:ext cx="2976356" cy="362288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Бухгалтерия\Downloads\WhatsApp Image 2023-03-10 at 13.05.4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192" y="3635896"/>
            <a:ext cx="3059088" cy="42376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955246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96752" y="1619672"/>
            <a:ext cx="450520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Моё</a:t>
            </a:r>
          </a:p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образование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 descr="C:\Users\Бухгалтерия\Downloads\TJLyEl6kuvzbXjORUgQl0iaZu78B1SbhJs0EAOmTPtjycS6yYNjlZea1PHP4KAl1Hux_3fJ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916" l="2708" r="97292">
                        <a14:foregroundMark x1="32493" y1="18768" x2="32493" y2="18768"/>
                        <a14:foregroundMark x1="56116" y1="21102" x2="56116" y2="21102"/>
                        <a14:foregroundMark x1="34734" y1="25957" x2="34734" y2="25957"/>
                        <a14:foregroundMark x1="61625" y1="29505" x2="61625" y2="29505"/>
                        <a14:foregroundMark x1="97292" y1="48646" x2="97292" y2="48646"/>
                        <a14:backgroundMark x1="10458" y1="3922" x2="10458" y2="3922"/>
                        <a14:backgroundMark x1="69748" y1="5509" x2="69748" y2="5509"/>
                        <a14:backgroundMark x1="7283" y1="83567" x2="7283" y2="83567"/>
                        <a14:backgroundMark x1="81699" y1="82633" x2="81699" y2="82633"/>
                        <a14:backgroundMark x1="92063" y1="96545" x2="92063" y2="96545"/>
                        <a14:backgroundMark x1="11765" y1="97479" x2="11765" y2="97479"/>
                        <a14:backgroundMark x1="40243" y1="96825" x2="40243" y2="96825"/>
                        <a14:backgroundMark x1="98226" y1="30159" x2="98226" y2="301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536" y="3779914"/>
            <a:ext cx="3816424" cy="381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31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Другие компьютеры\Ноутбук\солнышко\сотрудники\Фарида\портфолио\диплом вышка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00" b="90000" l="8542" r="91736">
                        <a14:foregroundMark x1="50417" y1="7111" x2="50417" y2="7111"/>
                        <a14:foregroundMark x1="8542" y1="62444" x2="8542" y2="62444"/>
                        <a14:foregroundMark x1="91736" y1="50333" x2="91736" y2="50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761" y="1403649"/>
            <a:ext cx="4572001" cy="28575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Другие компьютеры\Ноутбук\солнышко\сотрудники\Фарида\портфолио\диплом вышка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2" t="2570" r="3012" b="-696"/>
          <a:stretch/>
        </p:blipFill>
        <p:spPr bwMode="auto">
          <a:xfrm rot="5400000">
            <a:off x="1435742" y="3488269"/>
            <a:ext cx="3844852" cy="5580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77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Другие компьютеры\Ноутбук\солнышко\сотрудники\Фарида\портфолио\диплоп обл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856469" y="1832165"/>
            <a:ext cx="3168352" cy="2311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075" name="Picture 3" descr="C:\Users\Бухгалтерия\Downloads\s-l400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72" l="6250" r="93750">
                        <a14:foregroundMark x1="23750" y1="68205" x2="23750" y2="68205"/>
                        <a14:foregroundMark x1="18750" y1="85641" x2="18750" y2="85641"/>
                        <a14:foregroundMark x1="69000" y1="84615" x2="69000" y2="84615"/>
                        <a14:foregroundMark x1="44500" y1="95128" x2="44500" y2="95128"/>
                        <a14:foregroundMark x1="6250" y1="82051" x2="6250" y2="82051"/>
                        <a14:foregroundMark x1="93750" y1="61538" x2="93750" y2="61538"/>
                        <a14:foregroundMark x1="64000" y1="56154" x2="64000" y2="56154"/>
                        <a14:foregroundMark x1="74250" y1="51538" x2="74250" y2="5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17" y="1907704"/>
            <a:ext cx="2541166" cy="247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Другие компьютеры\Ноутбук\солнышко\сотрудники\Фарида\портфолио\диплом переподготовка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9"/>
          <a:stretch/>
        </p:blipFill>
        <p:spPr bwMode="auto">
          <a:xfrm rot="5400000">
            <a:off x="1784948" y="4259201"/>
            <a:ext cx="3354544" cy="47002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4398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Другие компьютеры\Ноутбук\солнышко\сотрудники\Фарида\портфолио\кпк2022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" r="2296" b="52134"/>
          <a:stretch/>
        </p:blipFill>
        <p:spPr bwMode="auto">
          <a:xfrm rot="5400000">
            <a:off x="2890121" y="1505255"/>
            <a:ext cx="3173577" cy="20958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4099" name="Picture 3" descr="C:\Users\Бухгалтерия\Downloads\125-1253625_-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0111" y1="47520" x2="60111" y2="47520"/>
                        <a14:foregroundMark x1="50222" y1="43040" x2="50222" y2="430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5" y="1539087"/>
            <a:ext cx="2576091" cy="178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:\Другие компьютеры\Ноутбук\солнышко\сотрудники\Фарида\портфолио\кпк20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64888" y="3780835"/>
            <a:ext cx="3836376" cy="54187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0933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37539" y="1403650"/>
            <a:ext cx="4382931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Мои </a:t>
            </a:r>
          </a:p>
          <a:p>
            <a:pPr algn="ctr"/>
            <a:r>
              <a:rPr lang="ru-RU" sz="8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награды</a:t>
            </a:r>
            <a:endParaRPr lang="ru-RU" sz="8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122" name="Picture 2" descr="C:\Users\Бухгалтерия\Downloads\winner-golden-cup-vector-177514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745" y="3635897"/>
            <a:ext cx="4990381" cy="538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82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Другие компьютеры\Ноутбук\солнышко\сотрудники\Фарида\портфолио\рамот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745" y="1403648"/>
            <a:ext cx="4439351" cy="6264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82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Другие компьютеры\Ноутбук\солнышко\сотрудники\Фарида\портфолио\гопам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3"/>
          <a:stretch/>
        </p:blipFill>
        <p:spPr bwMode="auto">
          <a:xfrm>
            <a:off x="692696" y="1043608"/>
            <a:ext cx="5234211" cy="7184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82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10649</TotalTime>
  <Words>933</Words>
  <Application>Microsoft Office PowerPoint</Application>
  <PresentationFormat>Экран (4:3)</PresentationFormat>
  <Paragraphs>107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Портфолио педагога</vt:lpstr>
      <vt:lpstr>РЕЗЮМЕ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Бухгалтерия</dc:creator>
  <cp:lastModifiedBy>Бухгалтерия</cp:lastModifiedBy>
  <cp:revision>49</cp:revision>
  <dcterms:created xsi:type="dcterms:W3CDTF">2023-03-01T11:54:54Z</dcterms:created>
  <dcterms:modified xsi:type="dcterms:W3CDTF">2023-03-22T12:09:32Z</dcterms:modified>
</cp:coreProperties>
</file>